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6858000" cy="9144000"/>
  <p:embeddedFontLst>
    <p:embeddedFont>
      <p:font typeface="阿里巴巴普惠体 Bold"/>
      <p:regular r:id="rId28"/>
    </p:embeddedFont>
    <p:embeddedFont>
      <p:font typeface="Alef Bold" panose="00000800000000000000"/>
      <p:regular r:id="rId29"/>
    </p:embeddedFont>
    <p:embeddedFont>
      <p:font typeface="阿里巴巴普惠体" panose="00020600040101010101" charset="-122"/>
      <p:regular r:id="rId30"/>
    </p:embeddedFont>
    <p:embeddedFont>
      <p:font typeface="Alef" panose="00000800000000000000"/>
      <p:regular r:id="rId31"/>
    </p:embeddedFont>
    <p:embeddedFont>
      <p:font typeface="B612 Bold" panose="020B0606050000020004"/>
      <p:regular r:id="rId32"/>
    </p:embeddedFont>
    <p:embeddedFont>
      <p:font typeface="B612" panose="020B060605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443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81388" y="9545955"/>
            <a:ext cx="13443585" cy="280035"/>
            <a:chOff x="0" y="0"/>
            <a:chExt cx="17924780" cy="373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4780" cy="373380"/>
            </a:xfrm>
            <a:custGeom>
              <a:avLst/>
              <a:gdLst/>
              <a:ahLst/>
              <a:cxnLst/>
              <a:rect l="l" t="t" r="r" b="b"/>
              <a:pathLst>
                <a:path w="17924780" h="373380">
                  <a:moveTo>
                    <a:pt x="0" y="0"/>
                  </a:moveTo>
                  <a:lnTo>
                    <a:pt x="17924780" y="0"/>
                  </a:lnTo>
                  <a:lnTo>
                    <a:pt x="17924780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252024" y="9529851"/>
            <a:ext cx="863132" cy="297292"/>
            <a:chOff x="0" y="0"/>
            <a:chExt cx="1150842" cy="3963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0874" cy="396494"/>
            </a:xfrm>
            <a:custGeom>
              <a:avLst/>
              <a:gdLst/>
              <a:ahLst/>
              <a:cxnLst/>
              <a:rect l="l" t="t" r="r" b="b"/>
              <a:pathLst>
                <a:path w="1150874" h="396494">
                  <a:moveTo>
                    <a:pt x="0" y="0"/>
                  </a:moveTo>
                  <a:lnTo>
                    <a:pt x="1046988" y="0"/>
                  </a:lnTo>
                  <a:lnTo>
                    <a:pt x="1150874" y="198247"/>
                  </a:lnTo>
                  <a:lnTo>
                    <a:pt x="1046988" y="396494"/>
                  </a:lnTo>
                  <a:lnTo>
                    <a:pt x="0" y="396494"/>
                  </a:lnTo>
                  <a:close/>
                </a:path>
              </a:pathLst>
            </a:custGeom>
            <a:solidFill>
              <a:srgbClr val="D6010F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2" y="9555724"/>
            <a:ext cx="1023255" cy="271419"/>
            <a:chOff x="0" y="0"/>
            <a:chExt cx="1364340" cy="3618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4361" cy="361950"/>
            </a:xfrm>
            <a:custGeom>
              <a:avLst/>
              <a:gdLst/>
              <a:ahLst/>
              <a:cxnLst/>
              <a:rect l="l" t="t" r="r" b="b"/>
              <a:pathLst>
                <a:path w="1364361" h="361950">
                  <a:moveTo>
                    <a:pt x="0" y="0"/>
                  </a:moveTo>
                  <a:lnTo>
                    <a:pt x="1364361" y="0"/>
                  </a:lnTo>
                  <a:lnTo>
                    <a:pt x="1364361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4412" y="9543097"/>
            <a:ext cx="246697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D6011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SWS3019-2024</a:t>
            </a:r>
            <a:endParaRPr lang="en-US" sz="1800">
              <a:solidFill>
                <a:srgbClr val="D60111"/>
              </a:solidFill>
              <a:latin typeface="阿里巴巴普惠体 Bold"/>
              <a:ea typeface="阿里巴巴普惠体 Bold"/>
              <a:cs typeface="阿里巴巴普惠体 Bold"/>
              <a:sym typeface="阿里巴巴普惠体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37267" y="9482456"/>
            <a:ext cx="907852" cy="35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5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6</a:t>
            </a:r>
            <a:endParaRPr lang="en-US" sz="19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3572" y="508579"/>
            <a:ext cx="1621873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0"/>
              </a:lnSpc>
            </a:pPr>
            <a:r>
              <a:rPr lang="en-US" sz="4325" spc="463">
                <a:solidFill>
                  <a:srgbClr val="3B3838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rPr>
              <a:t>Q2: Subway Accessibility</a:t>
            </a:r>
            <a:endParaRPr lang="en-US" sz="4325" spc="463">
              <a:solidFill>
                <a:srgbClr val="3B3838"/>
              </a:solidFill>
              <a:latin typeface="Alef Bold" panose="00000800000000000000"/>
              <a:ea typeface="Alef Bold" panose="00000800000000000000"/>
              <a:cs typeface="Alef Bold" panose="00000800000000000000"/>
              <a:sym typeface="Alef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461998" y="1510297"/>
            <a:ext cx="7905270" cy="7564564"/>
            <a:chOff x="0" y="0"/>
            <a:chExt cx="2179896" cy="20859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9896" cy="2085945"/>
            </a:xfrm>
            <a:custGeom>
              <a:avLst/>
              <a:gdLst/>
              <a:ahLst/>
              <a:cxnLst/>
              <a:rect l="l" t="t" r="r" b="b"/>
              <a:pathLst>
                <a:path w="2179896" h="2085945">
                  <a:moveTo>
                    <a:pt x="19587" y="0"/>
                  </a:moveTo>
                  <a:lnTo>
                    <a:pt x="2160309" y="0"/>
                  </a:lnTo>
                  <a:cubicBezTo>
                    <a:pt x="2165504" y="0"/>
                    <a:pt x="2170486" y="2064"/>
                    <a:pt x="2174159" y="5737"/>
                  </a:cubicBezTo>
                  <a:cubicBezTo>
                    <a:pt x="2177832" y="9410"/>
                    <a:pt x="2179896" y="14392"/>
                    <a:pt x="2179896" y="19587"/>
                  </a:cubicBezTo>
                  <a:lnTo>
                    <a:pt x="2179896" y="2066359"/>
                  </a:lnTo>
                  <a:cubicBezTo>
                    <a:pt x="2179896" y="2077176"/>
                    <a:pt x="2171127" y="2085945"/>
                    <a:pt x="2160309" y="2085945"/>
                  </a:cubicBezTo>
                  <a:lnTo>
                    <a:pt x="19587" y="2085945"/>
                  </a:lnTo>
                  <a:cubicBezTo>
                    <a:pt x="8769" y="2085945"/>
                    <a:pt x="0" y="2077176"/>
                    <a:pt x="0" y="2066359"/>
                  </a:cubicBezTo>
                  <a:lnTo>
                    <a:pt x="0" y="19587"/>
                  </a:lnTo>
                  <a:cubicBezTo>
                    <a:pt x="0" y="8769"/>
                    <a:pt x="8769" y="0"/>
                    <a:pt x="19587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79896" cy="2152620"/>
            </a:xfrm>
            <a:prstGeom prst="rect">
              <a:avLst/>
            </a:prstGeom>
          </p:spPr>
          <p:txBody>
            <a:bodyPr lIns="48520" tIns="48520" rIns="48520" bIns="4852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999238" y="3646679"/>
            <a:ext cx="5159116" cy="5293003"/>
          </a:xfrm>
          <a:custGeom>
            <a:avLst/>
            <a:gdLst/>
            <a:ahLst/>
            <a:cxnLst/>
            <a:rect l="l" t="t" r="r" b="b"/>
            <a:pathLst>
              <a:path w="5159116" h="5293003">
                <a:moveTo>
                  <a:pt x="0" y="0"/>
                </a:moveTo>
                <a:lnTo>
                  <a:pt x="5159116" y="0"/>
                </a:lnTo>
                <a:lnTo>
                  <a:pt x="5159116" y="5293003"/>
                </a:lnTo>
                <a:lnTo>
                  <a:pt x="0" y="52930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4522" y="1792699"/>
            <a:ext cx="6249639" cy="233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Coverage:</a:t>
            </a:r>
            <a:r>
              <a:rPr lang="en-US" sz="3345">
                <a:solidFill>
                  <a:srgbClr val="000000"/>
                </a:solidFill>
                <a:latin typeface="B612" panose="020B0606050000020004"/>
                <a:ea typeface="B612" panose="020B0606050000020004"/>
                <a:cs typeface="B612" panose="020B0606050000020004"/>
                <a:sym typeface="B612" panose="020B0606050000020004"/>
              </a:rPr>
              <a:t> Among all the records within a district, the percentage of house with </a:t>
            </a: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= 1</a:t>
            </a:r>
            <a:endParaRPr lang="en-US" sz="3345">
              <a:solidFill>
                <a:srgbClr val="000000"/>
              </a:solidFill>
              <a:latin typeface="B612 Bold" panose="020B0606050000020004"/>
              <a:ea typeface="B612 Bold" panose="020B0606050000020004"/>
              <a:cs typeface="B612 Bold" panose="020B0606050000020004"/>
              <a:sym typeface="B612 Bold" panose="020B0606050000020004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8815606" y="1510297"/>
            <a:ext cx="8923570" cy="7564564"/>
            <a:chOff x="0" y="0"/>
            <a:chExt cx="2458650" cy="20842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58650" cy="2084213"/>
            </a:xfrm>
            <a:custGeom>
              <a:avLst/>
              <a:gdLst/>
              <a:ahLst/>
              <a:cxnLst/>
              <a:rect l="l" t="t" r="r" b="b"/>
              <a:pathLst>
                <a:path w="2458650" h="2084213">
                  <a:moveTo>
                    <a:pt x="17352" y="0"/>
                  </a:moveTo>
                  <a:lnTo>
                    <a:pt x="2441298" y="0"/>
                  </a:lnTo>
                  <a:cubicBezTo>
                    <a:pt x="2450882" y="0"/>
                    <a:pt x="2458650" y="7769"/>
                    <a:pt x="2458650" y="17352"/>
                  </a:cubicBezTo>
                  <a:lnTo>
                    <a:pt x="2458650" y="2066861"/>
                  </a:lnTo>
                  <a:cubicBezTo>
                    <a:pt x="2458650" y="2076444"/>
                    <a:pt x="2450882" y="2084213"/>
                    <a:pt x="2441298" y="2084213"/>
                  </a:cubicBezTo>
                  <a:lnTo>
                    <a:pt x="17352" y="2084213"/>
                  </a:lnTo>
                  <a:cubicBezTo>
                    <a:pt x="7769" y="2084213"/>
                    <a:pt x="0" y="2076444"/>
                    <a:pt x="0" y="2066861"/>
                  </a:cubicBezTo>
                  <a:lnTo>
                    <a:pt x="0" y="17352"/>
                  </a:lnTo>
                  <a:cubicBezTo>
                    <a:pt x="0" y="7769"/>
                    <a:pt x="7769" y="0"/>
                    <a:pt x="1735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458650" cy="2150888"/>
            </a:xfrm>
            <a:prstGeom prst="rect">
              <a:avLst/>
            </a:prstGeom>
          </p:spPr>
          <p:txBody>
            <a:bodyPr lIns="48560" tIns="48560" rIns="48560" bIns="4856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8849674" y="1843842"/>
            <a:ext cx="8923570" cy="6888370"/>
          </a:xfrm>
          <a:custGeom>
            <a:avLst/>
            <a:gdLst/>
            <a:ahLst/>
            <a:cxnLst/>
            <a:rect l="l" t="t" r="r" b="b"/>
            <a:pathLst>
              <a:path w="8923570" h="6888370">
                <a:moveTo>
                  <a:pt x="0" y="0"/>
                </a:moveTo>
                <a:lnTo>
                  <a:pt x="8923570" y="0"/>
                </a:lnTo>
                <a:lnTo>
                  <a:pt x="8923570" y="6888370"/>
                </a:lnTo>
                <a:lnTo>
                  <a:pt x="0" y="6888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420100" y="460714"/>
            <a:ext cx="99263" cy="733904"/>
            <a:chOff x="0" y="0"/>
            <a:chExt cx="132350" cy="9785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334" cy="978535"/>
            </a:xfrm>
            <a:custGeom>
              <a:avLst/>
              <a:gdLst/>
              <a:ahLst/>
              <a:cxnLst/>
              <a:rect l="l" t="t" r="r" b="b"/>
              <a:pathLst>
                <a:path w="132334" h="978535">
                  <a:moveTo>
                    <a:pt x="0" y="0"/>
                  </a:moveTo>
                  <a:lnTo>
                    <a:pt x="132334" y="0"/>
                  </a:lnTo>
                  <a:lnTo>
                    <a:pt x="132334" y="978535"/>
                  </a:lnTo>
                  <a:lnTo>
                    <a:pt x="0" y="978535"/>
                  </a:lnTo>
                  <a:close/>
                </a:path>
              </a:pathLst>
            </a:custGeom>
            <a:solidFill>
              <a:srgbClr val="D7000F"/>
            </a:solidFill>
          </p:spPr>
        </p:sp>
      </p:grpSp>
      <p:pic>
        <p:nvPicPr>
          <p:cNvPr id="22" name="图片 21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387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81388" y="9545955"/>
            <a:ext cx="13443585" cy="280035"/>
            <a:chOff x="0" y="0"/>
            <a:chExt cx="17924780" cy="3733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24780" cy="373380"/>
            </a:xfrm>
            <a:custGeom>
              <a:avLst/>
              <a:gdLst/>
              <a:ahLst/>
              <a:cxnLst/>
              <a:rect l="l" t="t" r="r" b="b"/>
              <a:pathLst>
                <a:path w="17924780" h="373380">
                  <a:moveTo>
                    <a:pt x="0" y="0"/>
                  </a:moveTo>
                  <a:lnTo>
                    <a:pt x="17924780" y="0"/>
                  </a:lnTo>
                  <a:lnTo>
                    <a:pt x="17924780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7252024" y="9529851"/>
            <a:ext cx="863132" cy="297292"/>
            <a:chOff x="0" y="0"/>
            <a:chExt cx="1150842" cy="3963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0874" cy="396494"/>
            </a:xfrm>
            <a:custGeom>
              <a:avLst/>
              <a:gdLst/>
              <a:ahLst/>
              <a:cxnLst/>
              <a:rect l="l" t="t" r="r" b="b"/>
              <a:pathLst>
                <a:path w="1150874" h="396494">
                  <a:moveTo>
                    <a:pt x="0" y="0"/>
                  </a:moveTo>
                  <a:lnTo>
                    <a:pt x="1046988" y="0"/>
                  </a:lnTo>
                  <a:lnTo>
                    <a:pt x="1150874" y="198247"/>
                  </a:lnTo>
                  <a:lnTo>
                    <a:pt x="1046988" y="396494"/>
                  </a:lnTo>
                  <a:lnTo>
                    <a:pt x="0" y="396494"/>
                  </a:lnTo>
                  <a:close/>
                </a:path>
              </a:pathLst>
            </a:custGeom>
            <a:solidFill>
              <a:srgbClr val="D6010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2" y="9555724"/>
            <a:ext cx="1023255" cy="271419"/>
            <a:chOff x="0" y="0"/>
            <a:chExt cx="1364340" cy="3618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4361" cy="361950"/>
            </a:xfrm>
            <a:custGeom>
              <a:avLst/>
              <a:gdLst/>
              <a:ahLst/>
              <a:cxnLst/>
              <a:rect l="l" t="t" r="r" b="b"/>
              <a:pathLst>
                <a:path w="1364361" h="361950">
                  <a:moveTo>
                    <a:pt x="0" y="0"/>
                  </a:moveTo>
                  <a:lnTo>
                    <a:pt x="1364361" y="0"/>
                  </a:lnTo>
                  <a:lnTo>
                    <a:pt x="1364361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03053" y="370997"/>
            <a:ext cx="1058241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4930" spc="528">
                <a:solidFill>
                  <a:srgbClr val="3B3838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rPr>
              <a:t>Why critical?</a:t>
            </a:r>
            <a:endParaRPr lang="en-US" sz="4930" spc="528">
              <a:solidFill>
                <a:srgbClr val="3B3838"/>
              </a:solidFill>
              <a:latin typeface="Alef Bold" panose="00000800000000000000"/>
              <a:ea typeface="Alef Bold" panose="00000800000000000000"/>
              <a:cs typeface="Alef Bold" panose="00000800000000000000"/>
              <a:sym typeface="Alef Bold" panose="000008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142565" y="2017181"/>
            <a:ext cx="16002869" cy="2001357"/>
            <a:chOff x="0" y="0"/>
            <a:chExt cx="4214747" cy="5271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14747" cy="527106"/>
            </a:xfrm>
            <a:custGeom>
              <a:avLst/>
              <a:gdLst/>
              <a:ahLst/>
              <a:cxnLst/>
              <a:rect l="l" t="t" r="r" b="b"/>
              <a:pathLst>
                <a:path w="4214747" h="527106">
                  <a:moveTo>
                    <a:pt x="48378" y="0"/>
                  </a:moveTo>
                  <a:lnTo>
                    <a:pt x="4166369" y="0"/>
                  </a:lnTo>
                  <a:cubicBezTo>
                    <a:pt x="4179200" y="0"/>
                    <a:pt x="4191505" y="5097"/>
                    <a:pt x="4200578" y="14170"/>
                  </a:cubicBezTo>
                  <a:cubicBezTo>
                    <a:pt x="4209650" y="23242"/>
                    <a:pt x="4214747" y="35548"/>
                    <a:pt x="4214747" y="48378"/>
                  </a:cubicBezTo>
                  <a:lnTo>
                    <a:pt x="4214747" y="478728"/>
                  </a:lnTo>
                  <a:cubicBezTo>
                    <a:pt x="4214747" y="505447"/>
                    <a:pt x="4193088" y="527106"/>
                    <a:pt x="4166369" y="527106"/>
                  </a:cubicBezTo>
                  <a:lnTo>
                    <a:pt x="48378" y="527106"/>
                  </a:lnTo>
                  <a:cubicBezTo>
                    <a:pt x="35548" y="527106"/>
                    <a:pt x="23242" y="522009"/>
                    <a:pt x="14170" y="512937"/>
                  </a:cubicBezTo>
                  <a:cubicBezTo>
                    <a:pt x="5097" y="503864"/>
                    <a:pt x="0" y="491559"/>
                    <a:pt x="0" y="478728"/>
                  </a:cubicBezTo>
                  <a:lnTo>
                    <a:pt x="0" y="48378"/>
                  </a:lnTo>
                  <a:cubicBezTo>
                    <a:pt x="0" y="21660"/>
                    <a:pt x="21660" y="0"/>
                    <a:pt x="4837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E51D2E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214747" cy="660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0"/>
                </a:lnSpc>
              </a:pPr>
              <a:r>
                <a:rPr lang="en-US" sz="4000">
                  <a:solidFill>
                    <a:srgbClr val="D80012"/>
                  </a:solidFill>
                  <a:latin typeface="Alef Bold" panose="00000800000000000000"/>
                  <a:ea typeface="Alef Bold" panose="00000800000000000000"/>
                  <a:cs typeface="Alef Bold" panose="00000800000000000000"/>
                  <a:sym typeface="Alef Bold" panose="00000800000000000000"/>
                </a:rPr>
                <a:t>Commercial complex is becoming a new trend </a:t>
              </a:r>
              <a:endParaRPr lang="en-US" sz="4000">
                <a:solidFill>
                  <a:srgbClr val="D80012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endParaRPr>
            </a:p>
            <a:p>
              <a:pPr algn="ctr">
                <a:lnSpc>
                  <a:spcPts val="6240"/>
                </a:lnSpc>
              </a:pPr>
              <a:r>
                <a:rPr lang="en-US" sz="4000">
                  <a:solidFill>
                    <a:srgbClr val="D80012"/>
                  </a:solidFill>
                  <a:latin typeface="Alef Bold" panose="00000800000000000000"/>
                  <a:ea typeface="Alef Bold" panose="00000800000000000000"/>
                  <a:cs typeface="Alef Bold" panose="00000800000000000000"/>
                  <a:sym typeface="Alef Bold" panose="00000800000000000000"/>
                </a:rPr>
                <a:t>in the real estate market.</a:t>
              </a:r>
              <a:r>
                <a:rPr lang="en-US" sz="4000">
                  <a:solidFill>
                    <a:srgbClr val="D80012"/>
                  </a:solidFill>
                  <a:latin typeface="Alef Bold" panose="00000800000000000000"/>
                  <a:ea typeface="Alef Bold" panose="00000800000000000000"/>
                  <a:cs typeface="Alef Bold" panose="00000800000000000000"/>
                  <a:sym typeface="Alef Bold" panose="00000800000000000000"/>
                </a:rPr>
                <a:t> </a:t>
              </a:r>
              <a:endParaRPr lang="en-US" sz="4000">
                <a:solidFill>
                  <a:srgbClr val="D80012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694485" y="5460311"/>
            <a:ext cx="6085826" cy="3438544"/>
            <a:chOff x="0" y="0"/>
            <a:chExt cx="1602851" cy="9056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02851" cy="905625"/>
            </a:xfrm>
            <a:custGeom>
              <a:avLst/>
              <a:gdLst/>
              <a:ahLst/>
              <a:cxnLst/>
              <a:rect l="l" t="t" r="r" b="b"/>
              <a:pathLst>
                <a:path w="1602851" h="905625">
                  <a:moveTo>
                    <a:pt x="25442" y="0"/>
                  </a:moveTo>
                  <a:lnTo>
                    <a:pt x="1577409" y="0"/>
                  </a:lnTo>
                  <a:cubicBezTo>
                    <a:pt x="1591460" y="0"/>
                    <a:pt x="1602851" y="11391"/>
                    <a:pt x="1602851" y="25442"/>
                  </a:cubicBezTo>
                  <a:lnTo>
                    <a:pt x="1602851" y="880182"/>
                  </a:lnTo>
                  <a:cubicBezTo>
                    <a:pt x="1602851" y="894234"/>
                    <a:pt x="1591460" y="905625"/>
                    <a:pt x="1577409" y="905625"/>
                  </a:cubicBezTo>
                  <a:lnTo>
                    <a:pt x="25442" y="905625"/>
                  </a:lnTo>
                  <a:cubicBezTo>
                    <a:pt x="11391" y="905625"/>
                    <a:pt x="0" y="894234"/>
                    <a:pt x="0" y="880182"/>
                  </a:cubicBezTo>
                  <a:lnTo>
                    <a:pt x="0" y="25442"/>
                  </a:lnTo>
                  <a:cubicBezTo>
                    <a:pt x="0" y="11391"/>
                    <a:pt x="11391" y="0"/>
                    <a:pt x="254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602851" cy="97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5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89662" y="5791822"/>
            <a:ext cx="5396253" cy="247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5"/>
              </a:lnSpc>
              <a:spcBef>
                <a:spcPct val="0"/>
              </a:spcBef>
            </a:pPr>
            <a:r>
              <a:rPr lang="en-US" sz="426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contribution to the improvement of retail sales</a:t>
            </a:r>
            <a:endParaRPr lang="en-US" sz="426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8436091" y="5460311"/>
            <a:ext cx="8488882" cy="3438544"/>
            <a:chOff x="0" y="0"/>
            <a:chExt cx="2235755" cy="9056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35755" cy="905625"/>
            </a:xfrm>
            <a:custGeom>
              <a:avLst/>
              <a:gdLst/>
              <a:ahLst/>
              <a:cxnLst/>
              <a:rect l="l" t="t" r="r" b="b"/>
              <a:pathLst>
                <a:path w="2235755" h="905625">
                  <a:moveTo>
                    <a:pt x="18240" y="0"/>
                  </a:moveTo>
                  <a:lnTo>
                    <a:pt x="2217515" y="0"/>
                  </a:lnTo>
                  <a:cubicBezTo>
                    <a:pt x="2222352" y="0"/>
                    <a:pt x="2226992" y="1922"/>
                    <a:pt x="2230413" y="5342"/>
                  </a:cubicBezTo>
                  <a:cubicBezTo>
                    <a:pt x="2233833" y="8763"/>
                    <a:pt x="2235755" y="13403"/>
                    <a:pt x="2235755" y="18240"/>
                  </a:cubicBezTo>
                  <a:lnTo>
                    <a:pt x="2235755" y="887385"/>
                  </a:lnTo>
                  <a:cubicBezTo>
                    <a:pt x="2235755" y="892222"/>
                    <a:pt x="2233833" y="896862"/>
                    <a:pt x="2230413" y="900282"/>
                  </a:cubicBezTo>
                  <a:cubicBezTo>
                    <a:pt x="2226992" y="903703"/>
                    <a:pt x="2222352" y="905625"/>
                    <a:pt x="2217515" y="905625"/>
                  </a:cubicBezTo>
                  <a:lnTo>
                    <a:pt x="18240" y="905625"/>
                  </a:lnTo>
                  <a:cubicBezTo>
                    <a:pt x="13403" y="905625"/>
                    <a:pt x="8763" y="903703"/>
                    <a:pt x="5342" y="900282"/>
                  </a:cubicBezTo>
                  <a:cubicBezTo>
                    <a:pt x="1922" y="896862"/>
                    <a:pt x="0" y="892222"/>
                    <a:pt x="0" y="887385"/>
                  </a:cubicBezTo>
                  <a:lnTo>
                    <a:pt x="0" y="18240"/>
                  </a:lnTo>
                  <a:cubicBezTo>
                    <a:pt x="0" y="13403"/>
                    <a:pt x="1922" y="8763"/>
                    <a:pt x="5342" y="5342"/>
                  </a:cubicBezTo>
                  <a:cubicBezTo>
                    <a:pt x="8763" y="1922"/>
                    <a:pt x="13403" y="0"/>
                    <a:pt x="182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235755" cy="97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5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778050" y="5810872"/>
            <a:ext cx="8032798" cy="240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sz="4165">
                <a:solidFill>
                  <a:srgbClr val="000000"/>
                </a:solidFill>
                <a:latin typeface="Alef" panose="00000800000000000000"/>
                <a:ea typeface="Alef" panose="00000800000000000000"/>
                <a:cs typeface="Alef" panose="00000800000000000000"/>
                <a:sym typeface="Alef" panose="00000800000000000000"/>
              </a:rPr>
              <a:t>having new policies regarding to the expansion of commercial area</a:t>
            </a:r>
            <a:endParaRPr lang="en-US" sz="4165">
              <a:solidFill>
                <a:srgbClr val="000000"/>
              </a:solidFill>
              <a:latin typeface="Alef" panose="00000800000000000000"/>
              <a:ea typeface="Alef" panose="00000800000000000000"/>
              <a:cs typeface="Alef" panose="00000800000000000000"/>
              <a:sym typeface="Alef" panose="00000800000000000000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8985762" y="4399539"/>
            <a:ext cx="1394460" cy="13944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0111"/>
            </a:solidFill>
            <a:ln w="1714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0"/>
                </a:lnSpc>
              </a:pPr>
              <a:r>
                <a:rPr lang="en-US" sz="3200">
                  <a:solidFill>
                    <a:srgbClr val="FFFFFF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02</a:t>
              </a:r>
              <a:endParaRPr lang="en-US" sz="3200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2089662" y="4399539"/>
            <a:ext cx="1394460" cy="139446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0111"/>
            </a:solidFill>
            <a:ln w="1714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0"/>
                </a:lnSpc>
              </a:pPr>
              <a:r>
                <a:rPr lang="en-US" sz="3200">
                  <a:solidFill>
                    <a:srgbClr val="FFFFFF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01</a:t>
              </a:r>
              <a:endParaRPr lang="en-US" sz="3200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737267" y="9482456"/>
            <a:ext cx="907852" cy="35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5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6</a:t>
            </a:r>
            <a:endParaRPr lang="en-US" sz="19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40411" y="9536430"/>
            <a:ext cx="2976312" cy="28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</a:pPr>
            <a:r>
              <a:rPr lang="en-US" sz="1810">
                <a:solidFill>
                  <a:srgbClr val="D6010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SWS3019-2024</a:t>
            </a:r>
            <a:endParaRPr lang="en-US" sz="1810">
              <a:solidFill>
                <a:srgbClr val="D6010F"/>
              </a:solidFill>
              <a:latin typeface="阿里巴巴普惠体 Bold"/>
              <a:ea typeface="阿里巴巴普惠体 Bold"/>
              <a:cs typeface="阿里巴巴普惠体 Bold"/>
              <a:sym typeface="阿里巴巴普惠体 Bold"/>
            </a:endParaRPr>
          </a:p>
        </p:txBody>
      </p:sp>
      <p:grpSp>
        <p:nvGrpSpPr>
          <p:cNvPr id="29" name="Group 29"/>
          <p:cNvGrpSpPr/>
          <p:nvPr/>
        </p:nvGrpSpPr>
        <p:grpSpPr>
          <a:xfrm rot="0">
            <a:off x="412366" y="370997"/>
            <a:ext cx="99263" cy="733904"/>
            <a:chOff x="0" y="0"/>
            <a:chExt cx="132350" cy="9785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2334" cy="978535"/>
            </a:xfrm>
            <a:custGeom>
              <a:avLst/>
              <a:gdLst/>
              <a:ahLst/>
              <a:cxnLst/>
              <a:rect l="l" t="t" r="r" b="b"/>
              <a:pathLst>
                <a:path w="132334" h="978535">
                  <a:moveTo>
                    <a:pt x="0" y="0"/>
                  </a:moveTo>
                  <a:lnTo>
                    <a:pt x="132334" y="0"/>
                  </a:lnTo>
                  <a:lnTo>
                    <a:pt x="132334" y="978535"/>
                  </a:lnTo>
                  <a:lnTo>
                    <a:pt x="0" y="978535"/>
                  </a:lnTo>
                  <a:close/>
                </a:path>
              </a:pathLst>
            </a:custGeom>
            <a:solidFill>
              <a:srgbClr val="D7000F"/>
            </a:solidFill>
          </p:spPr>
        </p:sp>
      </p:grpSp>
      <p:pic>
        <p:nvPicPr>
          <p:cNvPr id="31" name="图片 30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WPS 表格</Application>
  <PresentationFormat>On-screen Show (4:3)</PresentationFormat>
  <Paragraphs>25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50" baseType="lpstr">
      <vt:lpstr>Arial</vt:lpstr>
      <vt:lpstr>宋体</vt:lpstr>
      <vt:lpstr>Wingdings</vt:lpstr>
      <vt:lpstr>Alegreya Sans SC</vt:lpstr>
      <vt:lpstr>阿里巴巴普惠体 Medium</vt:lpstr>
      <vt:lpstr>阿里巴巴普惠体 Bold</vt:lpstr>
      <vt:lpstr>Alegreya Sans Bold</vt:lpstr>
      <vt:lpstr>Alef Bold</vt:lpstr>
      <vt:lpstr>阿里巴巴普惠体</vt:lpstr>
      <vt:lpstr>Alef</vt:lpstr>
      <vt:lpstr>Alegreya Sans</vt:lpstr>
      <vt:lpstr>字由点字典黑 Bold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字由点字典黑</vt:lpstr>
      <vt:lpstr>Aileron</vt:lpstr>
      <vt:lpstr>Aileron Bold</vt:lpstr>
      <vt:lpstr>Arial</vt:lpstr>
      <vt:lpstr>B612 Bold</vt:lpstr>
      <vt:lpstr>B612</vt:lpstr>
      <vt:lpstr>Bricolage Grotesque 28 Bold</vt:lpstr>
      <vt:lpstr>Bricolage Grotesque 28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白红互联网商务企业汇报标准模板ppt演示文稿</dc:title>
  <dc:creator/>
  <cp:lastModifiedBy>Y.ฅ</cp:lastModifiedBy>
  <cp:revision>24</cp:revision>
  <dcterms:created xsi:type="dcterms:W3CDTF">2024-07-15T07:37:10Z</dcterms:created>
  <dcterms:modified xsi:type="dcterms:W3CDTF">2024-07-15T07:37:10Z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DAD8C7FC0FF706CF02D19466CB23F52D_42</vt:lpwstr>
  </property>
  <property fmtid="{D5CDD505-2E9C-101B-9397-08002B2CF9AE}" pid="3" name="KSOProductBuildVer">
    <vt:lpwstr>2052-6.7.1.8828</vt:lpwstr>
  </property>
</Properties>
</file>